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6" d="100"/>
          <a:sy n="86" d="100"/>
        </p:scale>
        <p:origin x="-1428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AF12A2-4059-4257-8171-1A2DBE3BF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1DCF86B-96D5-4D8B-8DD8-387275311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6407524-8243-47E7-84EB-7871E94E2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219D34-34B5-4C9A-9D62-E93BAB34C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80EF93C-63F0-4869-BB89-0B4E6288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132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BB129B-29AB-44BE-B865-5BB3B70CD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26879A9-A7EA-49D5-AD8C-40073DBAA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5057F6D-0C5D-45D5-97CA-9C915F81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79C2B4-5B42-418C-B0BB-D34041F82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6CE222-FAE9-4DBC-B9D7-B8CDF4C0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61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4F95807-4EB4-46E2-941A-2115C253A0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430554C-B620-4B33-B3B9-690CFA6500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1D7C087-2BF1-4FFD-9255-84020D1C2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F70E0E-1B00-414C-B14F-FC01E58ED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CC376B7-66EC-4C67-B977-A67E312FC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2079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DF8AF7-6B3A-44EB-9C71-9488274F4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A74B5A-B717-4FC8-9813-C9D6E0DD8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91CB7F5-6A20-42B8-87EE-D23D3C01A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878B51F-D736-4F17-9D3C-173B9120E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D4E4B5E-659F-422B-8A38-7E61419E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25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7629A0-157C-458C-A054-35F2E960A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898AE2F-79AD-40D9-BA8E-2FEDA70B7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51B9BA-389F-4F0E-A8B1-1C21BF721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E5C29E-AA02-41B6-BA21-7C688C1F6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889895A-D7AD-4535-AE57-82655D2E1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61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7229DD-B5F7-45D6-9F2A-61C1E3B9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CA73FC-CE8B-4C98-9E50-2F2295829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7EEEA40-9FFF-49C7-9A2D-D9082C7B3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40D3555-9D1A-43FD-9A41-0C19B2C76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D6AFD2C-1C40-44C0-AED7-59A43B311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D4B5944-B955-495A-BAF6-B666B414A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690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50169F-E3A8-4EE3-9EF0-49A4D3B1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F78A8A9-3795-4BBD-B884-BFA884B05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1B5F4DE-4000-46EE-98AA-660C5D5F6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13E7B7E-B68D-4FD0-96CB-9237620D1B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CA1FE49-027B-4144-802C-2EE9792646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CDA4E4C-7C81-4DFE-BDAA-42BDE8D0A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25522B4-414C-4E57-9FAF-A0F1EECD6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ECE4466-383C-4493-9E6A-C0C4ECF7C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114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A9A443-3FAB-48BE-A93C-9B0BE7BF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501FA26-1289-492C-A011-6CE8AEC8E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B0358CC-C1AD-4D68-9CC4-57E7F8836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FDA0B1B-E63A-4682-92E4-8BF39B095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88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655368C-1E48-484D-B16C-A940711B1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6713242-2D44-411E-9E9B-EE334B355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C3BDBF3-E4A9-4EC8-BD6A-374691068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654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91D350-4C3D-4644-9E92-D0EE2DCC1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D0EC68A-7F81-437F-B121-A41C81FF3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178CABD-C378-4500-B841-2D577E29B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AFDABDC-A3A3-4392-8DEF-F7E1C8A24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BD6DABF-0EF2-40D8-A078-C0E60420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65BC3CE-F097-40F2-AC63-57FE80282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9121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F6A021-8523-4A5E-925E-261682878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4CE6DA2-7AD9-4732-8107-E18777886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6D107BF-BD99-4E44-B803-1452441E5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9E08FCB-898B-4543-9EB9-25D6BAECC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F22C716-F29A-4B3B-ABE0-915BA22FF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D12747C-D977-4F87-A09B-3D131E431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086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9B8176-4114-4599-B450-6F8FEE326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1A221CC-0564-4816-90AA-0C985C4F7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7E1CCFD-B719-43B4-8350-4E9ADA6A4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4FDE0-5E88-46E6-8341-64279D57926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A9FF655-ABE6-4FC7-86AC-426FA8F75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AEB72B-895C-4F98-8DE6-2EA352AB0E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3CF3E-123D-4917-A419-2FAFD5F6D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229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173548846_456239113" TargetMode="External"/><Relationship Id="rId2" Type="http://schemas.openxmlformats.org/officeDocument/2006/relationships/hyperlink" Target="https://vk.com/wall-150120860_126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E81206-3664-4BFB-8D6F-EBB146767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47" y="477444"/>
            <a:ext cx="8327222" cy="1642640"/>
          </a:xfrm>
        </p:spPr>
        <p:txBody>
          <a:bodyPr>
            <a:normAutofit/>
          </a:bodyPr>
          <a:lstStyle/>
          <a:p>
            <a:r>
              <a:rPr lang="ru-RU" sz="4000" dirty="0"/>
              <a:t>Вебинар «Опыт внедрения дистанционного обучения»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3D2871C-7B2A-432F-B01B-3090AD346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7818" y="4970272"/>
            <a:ext cx="9144000" cy="588964"/>
          </a:xfrm>
        </p:spPr>
        <p:txBody>
          <a:bodyPr/>
          <a:lstStyle/>
          <a:p>
            <a:r>
              <a:rPr lang="ru-RU" dirty="0"/>
              <a:t>Из опыта работы по организации дистанционного обучение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2E861F1D-2C60-44C5-A1E6-39E1E4596C0F}"/>
              </a:ext>
            </a:extLst>
          </p:cNvPr>
          <p:cNvSpPr txBox="1">
            <a:spLocks/>
          </p:cNvSpPr>
          <p:nvPr/>
        </p:nvSpPr>
        <p:spPr>
          <a:xfrm>
            <a:off x="813965" y="2561850"/>
            <a:ext cx="7958986" cy="21335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 Развитие коммуникативных компетенций учащихся в учебной и внеурочной деятельности </a:t>
            </a:r>
          </a:p>
          <a:p>
            <a:r>
              <a:rPr lang="ru-RU" dirty="0"/>
              <a:t>во время ДО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7C52F608-BBBD-4900-8632-AE2C55A01F03}"/>
              </a:ext>
            </a:extLst>
          </p:cNvPr>
          <p:cNvSpPr txBox="1">
            <a:spLocks/>
          </p:cNvSpPr>
          <p:nvPr/>
        </p:nvSpPr>
        <p:spPr>
          <a:xfrm>
            <a:off x="1965768" y="5756858"/>
            <a:ext cx="9144000" cy="8571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/>
              <a:t>Алкина Ольга Михайловна, учитель истории и обществознания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МОУ </a:t>
            </a:r>
            <a:r>
              <a:rPr lang="ru-RU" dirty="0"/>
              <a:t>«Красногорская СОШ №1» им</a:t>
            </a:r>
            <a:r>
              <a:rPr lang="ru-RU" dirty="0" smtClean="0"/>
              <a:t>. Героя </a:t>
            </a:r>
            <a:r>
              <a:rPr lang="ru-RU" dirty="0"/>
              <a:t>России В.И</a:t>
            </a:r>
            <a:r>
              <a:rPr lang="ru-RU" dirty="0" smtClean="0"/>
              <a:t>. </a:t>
            </a:r>
            <a:r>
              <a:rPr lang="ru-RU" dirty="0" err="1" smtClean="0"/>
              <a:t>Шарпатова</a:t>
            </a:r>
            <a:r>
              <a:rPr lang="ru-RU" dirty="0" smtClean="0"/>
              <a:t> </a:t>
            </a:r>
            <a:r>
              <a:rPr lang="ru-RU" dirty="0" err="1" smtClean="0"/>
              <a:t>Звениговского</a:t>
            </a:r>
            <a:r>
              <a:rPr lang="ru-RU" dirty="0" smtClean="0"/>
              <a:t> </a:t>
            </a:r>
            <a:r>
              <a:rPr lang="ru-RU" dirty="0"/>
              <a:t>района Республики Марий Эл</a:t>
            </a:r>
          </a:p>
        </p:txBody>
      </p:sp>
      <p:pic>
        <p:nvPicPr>
          <p:cNvPr id="5124" name="Picture 4" descr="Гатчинская средняя общеобразовательная школа № 9 &lt;br/&gt; с ...">
            <a:extLst>
              <a:ext uri="{FF2B5EF4-FFF2-40B4-BE49-F238E27FC236}">
                <a16:creationId xmlns="" xmlns:a16="http://schemas.microsoft.com/office/drawing/2014/main" id="{751A72C5-92C1-48BA-ADFA-F6B10A4D4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9068" y="323993"/>
            <a:ext cx="375285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421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F44D38-A39C-4C9A-9D03-823D04D4B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477540" cy="6449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Занятия в скайпе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55B53FD2-5F57-4DF4-BF4A-B19DB8C61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03711" y="3397388"/>
            <a:ext cx="5805951" cy="3265847"/>
          </a:xfrm>
          <a:prstGeom prst="rect">
            <a:avLst/>
          </a:prstGeom>
        </p:spPr>
      </p:pic>
      <p:pic>
        <p:nvPicPr>
          <p:cNvPr id="2050" name="Picture 2" descr="https://sun7-6.userapi.com/9pFQCzq_4e4gR10qqMatnlWUZlcUJwrAhCQaww/HwsYflrdGYU.jpg">
            <a:extLst>
              <a:ext uri="{FF2B5EF4-FFF2-40B4-BE49-F238E27FC236}">
                <a16:creationId xmlns="" xmlns:a16="http://schemas.microsoft.com/office/drawing/2014/main" id="{7BD43DE9-06B7-431E-AC15-8645280CD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4083" y="194765"/>
            <a:ext cx="5259572" cy="295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9AB9D804-77FE-4724-AA5C-1F029803474D}"/>
              </a:ext>
            </a:extLst>
          </p:cNvPr>
          <p:cNvSpPr txBox="1">
            <a:spLocks/>
          </p:cNvSpPr>
          <p:nvPr/>
        </p:nvSpPr>
        <p:spPr>
          <a:xfrm>
            <a:off x="657446" y="1102610"/>
            <a:ext cx="5330845" cy="5170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/>
              <a:t>Занятия также проводятся с учащимися 11 класса.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/>
              <a:t>Цель: объяснить сложный материал и организовать взаимодействие друг с другом и с учителем.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/>
              <a:t>Трудности:</a:t>
            </a:r>
          </a:p>
          <a:p>
            <a:pPr algn="ctr">
              <a:buFontTx/>
              <a:buChar char="-"/>
            </a:pPr>
            <a:r>
              <a:rPr lang="ru-RU" dirty="0"/>
              <a:t>Возможно организовать ограниченное количество учащихся</a:t>
            </a:r>
          </a:p>
          <a:p>
            <a:pPr algn="ctr">
              <a:buFontTx/>
              <a:buChar char="-"/>
            </a:pPr>
            <a:r>
              <a:rPr lang="ru-RU" dirty="0"/>
              <a:t>Не всегда хорошая связь</a:t>
            </a:r>
          </a:p>
          <a:p>
            <a:pPr algn="ctr">
              <a:buFontTx/>
              <a:buChar char="-"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Такие занятия провожу с профильной группой по предмету обществознание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902970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8B9452-3D17-4085-91DF-13880F6C9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872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Подготовка к Дню победы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D7E565-43DA-4BEC-9966-8EA55CDF6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506" y="1336527"/>
            <a:ext cx="10846981" cy="5156348"/>
          </a:xfrm>
        </p:spPr>
        <p:txBody>
          <a:bodyPr>
            <a:normAutofit/>
          </a:bodyPr>
          <a:lstStyle/>
          <a:p>
            <a:r>
              <a:rPr lang="ru-RU" dirty="0"/>
              <a:t>Учащиеся и учителя приняли участие во многих акциях. </a:t>
            </a:r>
          </a:p>
          <a:p>
            <a:r>
              <a:rPr lang="ru-RU" dirty="0"/>
              <a:t>При сотрудничестве с коллегами-</a:t>
            </a:r>
            <a:r>
              <a:rPr lang="ru-RU" dirty="0" err="1"/>
              <a:t>кл.руководителями</a:t>
            </a:r>
            <a:r>
              <a:rPr lang="ru-RU" dirty="0"/>
              <a:t> 7 </a:t>
            </a:r>
            <a:r>
              <a:rPr lang="ru-RU" dirty="0" err="1"/>
              <a:t>кл</a:t>
            </a:r>
            <a:r>
              <a:rPr lang="ru-RU" dirty="0"/>
              <a:t>, 9-х классов была проведена </a:t>
            </a:r>
            <a:r>
              <a:rPr lang="ru-RU" dirty="0" err="1"/>
              <a:t>фотоэстафета</a:t>
            </a:r>
            <a:r>
              <a:rPr lang="ru-RU" dirty="0"/>
              <a:t> «Я помню! Я горжусь!»  и школьный </a:t>
            </a:r>
            <a:r>
              <a:rPr lang="ru-RU" dirty="0" err="1"/>
              <a:t>челлендж</a:t>
            </a:r>
            <a:r>
              <a:rPr lang="ru-RU" dirty="0"/>
              <a:t> «Бессмертный полк». Было организовано около 100 учащихся из пяти классов.</a:t>
            </a:r>
            <a:br>
              <a:rPr lang="ru-RU" dirty="0"/>
            </a:br>
            <a:r>
              <a:rPr lang="ru-RU" dirty="0"/>
              <a:t>Видеоролики размещены в </a:t>
            </a:r>
            <a:r>
              <a:rPr lang="ru-RU" dirty="0" err="1"/>
              <a:t>соц.сети</a:t>
            </a:r>
            <a:r>
              <a:rPr lang="ru-RU" dirty="0"/>
              <a:t> и их можно посмотреть по ссылкам</a:t>
            </a:r>
          </a:p>
          <a:p>
            <a:pPr marL="0" indent="0">
              <a:buNone/>
            </a:pPr>
            <a:r>
              <a:rPr lang="ru-RU" dirty="0"/>
              <a:t>1) «Бессмертный полк</a:t>
            </a:r>
            <a:r>
              <a:rPr lang="ru-RU" dirty="0" smtClean="0"/>
              <a:t>»: </a:t>
            </a:r>
            <a:r>
              <a:rPr lang="ru-RU" dirty="0" err="1" smtClean="0"/>
              <a:t>Собщество</a:t>
            </a:r>
            <a:r>
              <a:rPr lang="ru-RU" dirty="0" smtClean="0"/>
              <a:t> </a:t>
            </a:r>
            <a:r>
              <a:rPr lang="ru-RU" dirty="0"/>
              <a:t>ВК Единая Россия в Звениговском районе </a:t>
            </a:r>
            <a:r>
              <a:rPr lang="ru-RU" dirty="0">
                <a:hlinkClick r:id="rId2"/>
              </a:rPr>
              <a:t>https://vk.com/wall-150120860_1260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 «Я помню! Я горжусь!»: Сообщество  ВК Красногорская первая школа  </a:t>
            </a:r>
            <a:r>
              <a:rPr lang="en-US" u="sng" dirty="0">
                <a:hlinkClick r:id="rId3"/>
              </a:rPr>
              <a:t>https://vk.com/video-173548846_456239113</a:t>
            </a:r>
            <a:endParaRPr lang="ru-RU" u="sng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7954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CF8D86-80D2-417A-B179-517EC7D34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394098" cy="6880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Выводы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6C64153-749A-43E7-82E6-6844A5FC7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730" y="985921"/>
            <a:ext cx="10623698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/>
              <a:t>ДО сподвигло на педагогический поиск эффективных форм работы с учащимися</a:t>
            </a:r>
          </a:p>
          <a:p>
            <a:pPr marL="514350" indent="-514350">
              <a:buAutoNum type="arabicPeriod"/>
            </a:pPr>
            <a:r>
              <a:rPr lang="ru-RU" dirty="0"/>
              <a:t>В условиях ДО необходимо продолжать работать над формированием и развитием различных компетенций учащихся.</a:t>
            </a:r>
          </a:p>
          <a:p>
            <a:pPr marL="514350" indent="-514350">
              <a:buAutoNum type="arabicPeriod"/>
            </a:pPr>
            <a:r>
              <a:rPr lang="ru-RU" dirty="0"/>
              <a:t>ДО можно и нужно сделать привлекательным для учащихся, чтоб не потерять интерес и поддержать мотивацию учебной деятельности.</a:t>
            </a:r>
          </a:p>
          <a:p>
            <a:pPr marL="514350" indent="-514350">
              <a:buAutoNum type="arabicPeriod"/>
            </a:pPr>
            <a:r>
              <a:rPr lang="ru-RU" dirty="0"/>
              <a:t>При применение различных форм организации нужно учитывать разные условия, анализировать что удалось, а что вызывает затруднение.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60AA91-6E51-486A-837F-2B0DBE84665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46811" y="4916312"/>
            <a:ext cx="3313813" cy="194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9946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DFD76B-017E-44B9-A483-7A6ACFB7A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458" y="716097"/>
            <a:ext cx="6879265" cy="4891489"/>
          </a:xfrm>
        </p:spPr>
        <p:txBody>
          <a:bodyPr>
            <a:normAutofit fontScale="90000"/>
          </a:bodyPr>
          <a:lstStyle/>
          <a:p>
            <a:pPr indent="539750"/>
            <a:r>
              <a:rPr lang="ru-RU" b="1" dirty="0"/>
              <a:t>Визитная </a:t>
            </a:r>
            <a:r>
              <a:rPr lang="ru-RU" b="1" dirty="0" smtClean="0"/>
              <a:t>карточка</a:t>
            </a:r>
            <a:br>
              <a:rPr lang="ru-RU" b="1" dirty="0" smtClean="0"/>
            </a:br>
            <a:r>
              <a:rPr lang="ru-RU" dirty="0" smtClean="0"/>
              <a:t>Ольга </a:t>
            </a:r>
            <a:r>
              <a:rPr lang="ru-RU" dirty="0"/>
              <a:t>Михайловна Алкина</a:t>
            </a:r>
            <a:br>
              <a:rPr lang="ru-RU" dirty="0"/>
            </a:br>
            <a:r>
              <a:rPr lang="ru-RU" dirty="0"/>
              <a:t>- педагогический стаж 29 лет</a:t>
            </a:r>
            <a:br>
              <a:rPr lang="ru-RU" dirty="0"/>
            </a:br>
            <a:r>
              <a:rPr lang="ru-RU" dirty="0"/>
              <a:t>- предметы: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история </a:t>
            </a:r>
            <a:r>
              <a:rPr lang="ru-RU" dirty="0"/>
              <a:t>– 5-11 </a:t>
            </a:r>
            <a:r>
              <a:rPr lang="ru-RU" dirty="0" err="1"/>
              <a:t>кл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   обществознание – 6-7,11 </a:t>
            </a:r>
            <a:r>
              <a:rPr lang="ru-RU" dirty="0" err="1"/>
              <a:t>кл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</a:t>
            </a:r>
            <a:r>
              <a:rPr lang="ru-RU" dirty="0" err="1"/>
              <a:t>кл.руководство</a:t>
            </a:r>
            <a:r>
              <a:rPr lang="ru-RU" dirty="0"/>
              <a:t> – 6а и 6б </a:t>
            </a:r>
            <a:r>
              <a:rPr lang="ru-RU" dirty="0" err="1"/>
              <a:t>кл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- высшая </a:t>
            </a:r>
            <a:r>
              <a:rPr lang="ru-RU" dirty="0" smtClean="0"/>
              <a:t>кв.категория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FF3B3DC-309A-488F-8E2C-F80E128C5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099" y="496555"/>
            <a:ext cx="3949718" cy="5266292"/>
          </a:xfrm>
        </p:spPr>
      </p:pic>
    </p:spTree>
    <p:extLst>
      <p:ext uri="{BB962C8B-B14F-4D97-AF65-F5344CB8AC3E}">
        <p14:creationId xmlns:p14="http://schemas.microsoft.com/office/powerpoint/2010/main" xmlns="" val="2497755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CDE09D-D72E-4296-AE95-92582B491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4436" y="287078"/>
            <a:ext cx="8287219" cy="6230679"/>
          </a:xfrm>
        </p:spPr>
        <p:txBody>
          <a:bodyPr>
            <a:noAutofit/>
          </a:bodyPr>
          <a:lstStyle/>
          <a:p>
            <a:r>
              <a:rPr lang="ru-RU" sz="2200" dirty="0"/>
              <a:t>ДО бросило вызов работы в совершенно новых условиях.</a:t>
            </a:r>
          </a:p>
          <a:p>
            <a:r>
              <a:rPr lang="ru-RU" sz="2200" dirty="0"/>
              <a:t>На первой же неделе стало понятно, что весь процесс обучения превращается в самостоятельную работу учащихся, многие из которых растерялись, оставшись один на один с объёмом учебных заданий и в замкнутом пространстве.</a:t>
            </a:r>
          </a:p>
          <a:p>
            <a:r>
              <a:rPr lang="ru-RU" sz="2200" dirty="0"/>
              <a:t>При планировании деятельности на уроке в домашних условиях учащимся всегда предлагается посмотреть видеоурок по теме.</a:t>
            </a:r>
          </a:p>
          <a:p>
            <a:r>
              <a:rPr lang="ru-RU" sz="2200" dirty="0"/>
              <a:t>В качестве домашнего задания – ответить на вопросы, структурировать материал. То есть учебный процесс в подавляющих случаях сводится к работе с учебником. </a:t>
            </a:r>
          </a:p>
          <a:p>
            <a:r>
              <a:rPr lang="ru-RU" sz="2200" dirty="0"/>
              <a:t>Но предметы история и обществознание требуют не простой передачи материала и его воспроизведения, а ещё и активного и интерактивного взаимодействия учащихся между собой (как это было в обычных условиях), высказывания своего мнения, выполнения групповых заданий. </a:t>
            </a:r>
          </a:p>
          <a:p>
            <a:r>
              <a:rPr lang="ru-RU" sz="2200" dirty="0"/>
              <a:t>В связи с этим со второй недели ДО ребятам мною были предложены неординарные, по их мнению, формы работы.</a:t>
            </a:r>
          </a:p>
          <a:p>
            <a:r>
              <a:rPr lang="ru-RU" sz="2200" dirty="0"/>
              <a:t>Предлагаю Вашему вниманию то, что у меня из этого получилось</a:t>
            </a:r>
          </a:p>
        </p:txBody>
      </p:sp>
      <p:pic>
        <p:nvPicPr>
          <p:cNvPr id="4" name="Picture 2" descr="Как организовать дистанционное обучение во время карантина? — Дидактор">
            <a:extLst>
              <a:ext uri="{FF2B5EF4-FFF2-40B4-BE49-F238E27FC236}">
                <a16:creationId xmlns="" xmlns:a16="http://schemas.microsoft.com/office/drawing/2014/main" id="{460431E7-9A8A-452D-A606-452A7B115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344" y="405451"/>
            <a:ext cx="3194949" cy="225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38B1057-32BD-4EF4-94D6-FAAB52DE424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708" y="3732027"/>
            <a:ext cx="3003585" cy="225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7027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065E2E-2C17-4E20-B972-2783CEF9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82" y="244549"/>
            <a:ext cx="5485513" cy="10810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Голосовые сообщения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CFEA6D3-00B6-459A-B1AB-30D265C69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36" y="2052305"/>
            <a:ext cx="11057859" cy="4667250"/>
          </a:xfrm>
        </p:spPr>
        <p:txBody>
          <a:bodyPr>
            <a:normAutofit fontScale="92500"/>
          </a:bodyPr>
          <a:lstStyle/>
          <a:p>
            <a:r>
              <a:rPr lang="ru-RU" dirty="0"/>
              <a:t>Наиболее распространённый мессенджер – социальная сеть </a:t>
            </a:r>
            <a:r>
              <a:rPr lang="ru-RU" dirty="0" err="1"/>
              <a:t>Вконтакте</a:t>
            </a:r>
            <a:r>
              <a:rPr lang="ru-RU" dirty="0"/>
              <a:t>.</a:t>
            </a:r>
          </a:p>
          <a:p>
            <a:r>
              <a:rPr lang="ru-RU" dirty="0"/>
              <a:t>При отправлении сообщений можно воспользоваться  функцией отправки голосовых сообщений.</a:t>
            </a:r>
          </a:p>
          <a:p>
            <a:r>
              <a:rPr lang="ru-RU" dirty="0"/>
              <a:t>Сначала я предложила такую форму работы учащимся 11 класса. </a:t>
            </a:r>
          </a:p>
          <a:p>
            <a:r>
              <a:rPr lang="ru-RU" dirty="0"/>
              <a:t>Необходимо было после прочтения темы по обществознанию и просмотра видеоурока сформулировать два вопроса в голосовом формате, отправить соседу по парте и получив вопросы от него, записать голосовые ответы. </a:t>
            </a:r>
          </a:p>
          <a:p>
            <a:r>
              <a:rPr lang="ru-RU" dirty="0"/>
              <a:t>Затем обменяться уже ответами в голосовом формате.</a:t>
            </a:r>
          </a:p>
          <a:p>
            <a:r>
              <a:rPr lang="ru-RU" dirty="0"/>
              <a:t>При этом реализовывалась технология оценивания – вид взаимооценка.</a:t>
            </a:r>
          </a:p>
        </p:txBody>
      </p:sp>
      <p:pic>
        <p:nvPicPr>
          <p:cNvPr id="6146" name="Picture 2" descr="Дистанционное обучение :: КГПУ им. В.П. Астафьева">
            <a:extLst>
              <a:ext uri="{FF2B5EF4-FFF2-40B4-BE49-F238E27FC236}">
                <a16:creationId xmlns="" xmlns:a16="http://schemas.microsoft.com/office/drawing/2014/main" id="{D955C678-B1F1-4AEB-BBC3-90A55D88C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4620" y="138445"/>
            <a:ext cx="2614608" cy="180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82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4AA422-48FF-43D4-A49E-5FA3171C1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373"/>
            <a:ext cx="10515600" cy="793823"/>
          </a:xfrm>
        </p:spPr>
        <p:txBody>
          <a:bodyPr/>
          <a:lstStyle/>
          <a:p>
            <a:pPr algn="ctr"/>
            <a:r>
              <a:rPr lang="ru-RU" dirty="0"/>
              <a:t>Голосовые сообщения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B2994B5-DA42-4310-B256-8BB8E9C5A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42" y="871214"/>
            <a:ext cx="11102162" cy="5518953"/>
          </a:xfrm>
        </p:spPr>
        <p:txBody>
          <a:bodyPr>
            <a:normAutofit/>
          </a:bodyPr>
          <a:lstStyle/>
          <a:p>
            <a:r>
              <a:rPr lang="ru-RU" dirty="0"/>
              <a:t>При продумывании такого задания я всё учла, как мне казалось.</a:t>
            </a:r>
          </a:p>
          <a:p>
            <a:r>
              <a:rPr lang="ru-RU" dirty="0"/>
              <a:t>Что же получилось в реальности? Возникли трудности:</a:t>
            </a:r>
          </a:p>
          <a:p>
            <a:pPr marL="0" indent="0">
              <a:buNone/>
            </a:pPr>
            <a:r>
              <a:rPr lang="ru-RU" dirty="0"/>
              <a:t>1 трудность: техническая сторона, у нескольких человек на устройстве отсутствовал микрофон, им пришлось задавать вопросы обычным способом.</a:t>
            </a:r>
          </a:p>
          <a:p>
            <a:pPr marL="0" indent="0">
              <a:buNone/>
            </a:pPr>
            <a:r>
              <a:rPr lang="ru-RU" dirty="0"/>
              <a:t> 2 трудность: у некоторых учащихся непростые межличностные отношения, в </a:t>
            </a:r>
            <a:r>
              <a:rPr lang="ru-RU" dirty="0" err="1"/>
              <a:t>соц.сети</a:t>
            </a:r>
            <a:r>
              <a:rPr lang="ru-RU" dirty="0"/>
              <a:t> </a:t>
            </a:r>
            <a:r>
              <a:rPr lang="ru-RU" dirty="0" err="1"/>
              <a:t>Вконтакте</a:t>
            </a:r>
            <a:r>
              <a:rPr lang="ru-RU" dirty="0"/>
              <a:t> дуг друга занесли в черный список, поэтому нет возможности отправить сообщения.</a:t>
            </a:r>
          </a:p>
          <a:p>
            <a:pPr marL="0" indent="0">
              <a:buNone/>
            </a:pPr>
            <a:r>
              <a:rPr lang="ru-RU" dirty="0"/>
              <a:t>3 трудность: некоторые учащиеся просто не захотели в таком формате работать.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Итог: около 90 %учащихся справились с поставленной учебной задачей, им было интересно так общаться с одноклассниками.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502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05D2A6-E4D4-484A-B93A-53D4BBFE8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5EB6918A-69B0-46C1-AD94-BD8E0574F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7758" r="9636" b="3408"/>
          <a:stretch/>
        </p:blipFill>
        <p:spPr>
          <a:xfrm>
            <a:off x="552892" y="365126"/>
            <a:ext cx="4973449" cy="32712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0AB2602-186B-49E4-A37B-359032B3A2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4650" t="15969" r="15146" b="12713"/>
          <a:stretch/>
        </p:blipFill>
        <p:spPr>
          <a:xfrm>
            <a:off x="6096000" y="365124"/>
            <a:ext cx="5461148" cy="3120656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FA9E34CC-886E-41AB-9A02-8B16EDFAA63B}"/>
              </a:ext>
            </a:extLst>
          </p:cNvPr>
          <p:cNvSpPr txBox="1">
            <a:spLocks/>
          </p:cNvSpPr>
          <p:nvPr/>
        </p:nvSpPr>
        <p:spPr>
          <a:xfrm>
            <a:off x="552892" y="4362969"/>
            <a:ext cx="10515600" cy="1846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Для того, чтоб убедиться в объективности оценивания и корректности формулировок как вопросов, так и ответов, учащиеся при первом выполнении такого задания присылали свои сообщения учителю.</a:t>
            </a:r>
          </a:p>
          <a:p>
            <a:pPr algn="ctr"/>
            <a:r>
              <a:rPr lang="ru-RU" dirty="0"/>
              <a:t>В конце была проведена «рефлексия» по такой форме работы.</a:t>
            </a:r>
          </a:p>
        </p:txBody>
      </p:sp>
    </p:spTree>
    <p:extLst>
      <p:ext uri="{BB962C8B-B14F-4D97-AF65-F5344CB8AC3E}">
        <p14:creationId xmlns:p14="http://schemas.microsoft.com/office/powerpoint/2010/main" xmlns="" val="3792288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C4083C-A461-41AC-AFA7-9EDC1A2CB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3002"/>
            <a:ext cx="10515600" cy="190640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Понятно, что ничто не может изменить живого общения между учениками, между учениками и учителем, но формат голосовых сообщений разнообразил ДО.</a:t>
            </a:r>
          </a:p>
        </p:txBody>
      </p:sp>
      <p:pic>
        <p:nvPicPr>
          <p:cNvPr id="3074" name="Picture 2" descr="В ПОМОЩЬ РОДИТЕЛЯМ: ДИСТАНЦИОННОЕ ОБУЧЕНИЕ ШКОЛЬНИКОВ ...">
            <a:extLst>
              <a:ext uri="{FF2B5EF4-FFF2-40B4-BE49-F238E27FC236}">
                <a16:creationId xmlns="" xmlns:a16="http://schemas.microsoft.com/office/drawing/2014/main" id="{52D8875A-B78C-48F5-B4B8-6C849AAFC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7628" y="2206589"/>
            <a:ext cx="5741014" cy="420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2008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8A3F71-E110-496D-9017-C6ED5E97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615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Использование программы </a:t>
            </a:r>
            <a:r>
              <a:rPr lang="ru-RU" dirty="0" err="1"/>
              <a:t>Дискорд</a:t>
            </a:r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FC2964-877A-48C7-BFCD-3D02B5EA6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446" y="1102610"/>
            <a:ext cx="5330845" cy="48803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Использовать эту программу предложили сами ученики 11 класса.</a:t>
            </a:r>
          </a:p>
          <a:p>
            <a:pPr marL="0" indent="0" algn="ctr">
              <a:buNone/>
            </a:pPr>
            <a:r>
              <a:rPr lang="ru-RU" dirty="0"/>
              <a:t>Она позволяет проводить уроки в голосовом формате, при этом все друг дуга слышат, могут задавать опросы, высказывать своё мнение.</a:t>
            </a:r>
          </a:p>
          <a:p>
            <a:pPr marL="0" indent="0" algn="ctr">
              <a:buNone/>
            </a:pPr>
            <a:r>
              <a:rPr lang="ru-RU" dirty="0"/>
              <a:t>Трудности: не всегда хорошая связь препятствует качественной организации подобного урока.</a:t>
            </a:r>
          </a:p>
          <a:p>
            <a:pPr marL="0" indent="0" algn="ctr">
              <a:buNone/>
            </a:pPr>
            <a:r>
              <a:rPr lang="ru-RU" dirty="0"/>
              <a:t>Тем не менее было проведено 3 урока обществознания и истории в 11 классе и 3 урока обществознания и истории в 6а классе.</a:t>
            </a:r>
          </a:p>
        </p:txBody>
      </p:sp>
      <p:pic>
        <p:nvPicPr>
          <p:cNvPr id="1026" name="Picture 2" descr="https://sun7-6.userapi.com/D0YqsASWXXjnBipIHbiJK8oWjaLX4gTxR5dy1w/caBxhm5o3Vs.jpg">
            <a:extLst>
              <a:ext uri="{FF2B5EF4-FFF2-40B4-BE49-F238E27FC236}">
                <a16:creationId xmlns="" xmlns:a16="http://schemas.microsoft.com/office/drawing/2014/main" id="{E37BB032-C0D1-49D8-BBEA-ED340796FC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-6933" b="23566"/>
          <a:stretch/>
        </p:blipFill>
        <p:spPr bwMode="auto">
          <a:xfrm>
            <a:off x="9217145" y="1172276"/>
            <a:ext cx="2615121" cy="4045689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A20EEDC-80B6-4779-A712-4E45C5E2A7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2819" y="1458246"/>
            <a:ext cx="2254980" cy="4880344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49465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FB86BC-B671-44CE-AF34-D8DBF1261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4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Выполнение групповых заданий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BD2F1A-6C42-4235-B30C-9DEC6AB1F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326" y="1052624"/>
            <a:ext cx="6795977" cy="476283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При изучении темы «Духовная жизнь в период перестройки» по истории в 11 классе ученикам было предложено выполнить задания в группе.</a:t>
            </a:r>
          </a:p>
          <a:p>
            <a:r>
              <a:rPr lang="ru-RU" dirty="0"/>
              <a:t>Работа велась через назначенных мною командиров групп. Именно они координировали деятельность, а затем был представлен готовый «продукт» по одной из тем: «</a:t>
            </a:r>
            <a:r>
              <a:rPr lang="ru-RU" dirty="0" err="1"/>
              <a:t>Кинематогаф</a:t>
            </a:r>
            <a:r>
              <a:rPr lang="ru-RU" dirty="0"/>
              <a:t> периода перестройки», «Музыкальное пространство», «Телевидение и СМИ».</a:t>
            </a:r>
          </a:p>
          <a:p>
            <a:r>
              <a:rPr lang="ru-RU" dirty="0"/>
              <a:t>Было представлено две презентации и один видеоролик, которые были размещены на Яндекс-диске, а ссылка отправлена учащимся, чтобы познакомиться со всеми материалами.</a:t>
            </a:r>
          </a:p>
        </p:txBody>
      </p:sp>
      <p:pic>
        <p:nvPicPr>
          <p:cNvPr id="4098" name="Picture 2" descr="Брифинг: дистанционное обучение — Пензенский государственный ...">
            <a:extLst>
              <a:ext uri="{FF2B5EF4-FFF2-40B4-BE49-F238E27FC236}">
                <a16:creationId xmlns="" xmlns:a16="http://schemas.microsoft.com/office/drawing/2014/main" id="{A8F7E792-B88A-4173-AE98-A28D7F9AF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1809" y="1190845"/>
            <a:ext cx="4348717" cy="434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0998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760</Words>
  <Application>Microsoft Office PowerPoint</Application>
  <PresentationFormat>Произвольный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Вебинар «Опыт внедрения дистанционного обучения»</vt:lpstr>
      <vt:lpstr>Визитная карточка Ольга Михайловна Алкина - педагогический стаж 29 лет - предметы:     история – 5-11 кл.    обществознание – 6-7,11 кл - кл.руководство – 6а и 6б кл. - высшая кв.категория</vt:lpstr>
      <vt:lpstr>Слайд 3</vt:lpstr>
      <vt:lpstr>Голосовые сообщения</vt:lpstr>
      <vt:lpstr>Голосовые сообщения</vt:lpstr>
      <vt:lpstr>Слайд 6</vt:lpstr>
      <vt:lpstr>Слайд 7</vt:lpstr>
      <vt:lpstr>Использование программы Дискорд.</vt:lpstr>
      <vt:lpstr>Выполнение групповых заданий</vt:lpstr>
      <vt:lpstr>Занятия в скайпе</vt:lpstr>
      <vt:lpstr>Подготовка к Дню победы</vt:lpstr>
      <vt:lpstr>Выводы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Вебинар «Опыт внедрения дистанционного обучения»</dc:title>
  <dc:creator>Ольга Алкина</dc:creator>
  <cp:lastModifiedBy>Диляра</cp:lastModifiedBy>
  <cp:revision>12</cp:revision>
  <dcterms:created xsi:type="dcterms:W3CDTF">2020-05-15T04:04:12Z</dcterms:created>
  <dcterms:modified xsi:type="dcterms:W3CDTF">2020-05-17T15:46:02Z</dcterms:modified>
</cp:coreProperties>
</file>